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rial" charset="1" panose="020B0502020202020204"/>
      <p:regular r:id="rId10"/>
    </p:embeddedFont>
    <p:embeddedFont>
      <p:font typeface="Arial Bold" charset="1" panose="020B0802020202020204"/>
      <p:regular r:id="rId11"/>
    </p:embeddedFont>
    <p:embeddedFont>
      <p:font typeface="Arial Italics" charset="1" panose="020B0502020202090204"/>
      <p:regular r:id="rId12"/>
    </p:embeddedFont>
    <p:embeddedFont>
      <p:font typeface="Arial Bold Italics" charset="1" panose="020B080202020209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mailto:info@confimimb.it" TargetMode="External" Type="http://schemas.openxmlformats.org/officeDocument/2006/relationships/hyperlink"/><Relationship Id="rId15" Target="mailto:confimibergamopec@pec.confimibergamo.it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mailto:consim@confimibergamo.it" TargetMode="External" Type="http://schemas.openxmlformats.org/officeDocument/2006/relationships/hyperlink"/><Relationship Id="rId11" Target="mailto:d.vaccaro@confimimb.it" TargetMode="External" Type="http://schemas.openxmlformats.org/officeDocument/2006/relationships/hyperlink"/><Relationship Id="rId12" Target="mailto:a.scolieri@confimimb.it" TargetMode="External" Type="http://schemas.openxmlformats.org/officeDocument/2006/relationships/hyperlink"/><Relationship Id="rId13" Target="mailto:a.somma@confimimb.it" TargetMode="External" Type="http://schemas.openxmlformats.org/officeDocument/2006/relationships/hyperlink"/><Relationship Id="rId14" Target="mailto:sindacale@confimibergamo.it" TargetMode="External" Type="http://schemas.openxmlformats.org/officeDocument/2006/relationships/hyperlink"/><Relationship Id="rId15" Target="mailto:d.vaccaro@confimimb.it" TargetMode="External" Type="http://schemas.openxmlformats.org/officeDocument/2006/relationships/hyperlink"/><Relationship Id="rId16" Target="mailto:d.vaccaro@confimimb.it" TargetMode="External" Type="http://schemas.openxmlformats.org/officeDocument/2006/relationships/hyperlink"/><Relationship Id="rId17" Target="mailto:c.lore@confimimb.it" TargetMode="External" Type="http://schemas.openxmlformats.org/officeDocument/2006/relationships/hyperlink"/><Relationship Id="rId2" Target="../media/image13.png" Type="http://schemas.openxmlformats.org/officeDocument/2006/relationships/image"/><Relationship Id="rId3" Target="mailto:e.ranzini@confimibergamo.it" TargetMode="External" Type="http://schemas.openxmlformats.org/officeDocument/2006/relationships/hyperlink"/><Relationship Id="rId4" Target="mailto:a.somma@confimibergamo.it" TargetMode="External" Type="http://schemas.openxmlformats.org/officeDocument/2006/relationships/hyperlink"/><Relationship Id="rId5" Target="mailto:amministrazione@confimibergamo.it" TargetMode="External" Type="http://schemas.openxmlformats.org/officeDocument/2006/relationships/hyperlink"/><Relationship Id="rId6" Target="mailto:formazione@confimibergamo.it" TargetMode="External" Type="http://schemas.openxmlformats.org/officeDocument/2006/relationships/hyperlink"/><Relationship Id="rId7" Target="mailto:asq@confimibergamo.it" TargetMode="External" Type="http://schemas.openxmlformats.org/officeDocument/2006/relationships/hyperlink"/><Relationship Id="rId8" Target="mailto:finanza@confimibergamo.it" TargetMode="External" Type="http://schemas.openxmlformats.org/officeDocument/2006/relationships/hyperlink"/><Relationship Id="rId9" Target="mailto:info@confimibergamo.it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896755"/>
            <a:ext cx="11818620" cy="4391025"/>
            <a:chOff x="0" y="0"/>
            <a:chExt cx="15758160" cy="58547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757144" cy="5853684"/>
            </a:xfrm>
            <a:custGeom>
              <a:avLst/>
              <a:gdLst/>
              <a:ahLst/>
              <a:cxnLst/>
              <a:rect r="r" b="b" t="t" l="l"/>
              <a:pathLst>
                <a:path h="5853684" w="15757144">
                  <a:moveTo>
                    <a:pt x="15757144" y="0"/>
                  </a:moveTo>
                  <a:lnTo>
                    <a:pt x="0" y="0"/>
                  </a:lnTo>
                  <a:lnTo>
                    <a:pt x="0" y="5853684"/>
                  </a:lnTo>
                  <a:lnTo>
                    <a:pt x="15757144" y="5853684"/>
                  </a:lnTo>
                  <a:lnTo>
                    <a:pt x="15757144" y="0"/>
                  </a:lnTo>
                  <a:close/>
                </a:path>
              </a:pathLst>
            </a:custGeom>
            <a:solidFill>
              <a:srgbClr val="F2F4F0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975402" y="0"/>
            <a:ext cx="6312599" cy="10287000"/>
          </a:xfrm>
          <a:custGeom>
            <a:avLst/>
            <a:gdLst/>
            <a:ahLst/>
            <a:cxnLst/>
            <a:rect r="r" b="b" t="t" l="l"/>
            <a:pathLst>
              <a:path h="10287000" w="6312599">
                <a:moveTo>
                  <a:pt x="0" y="0"/>
                </a:moveTo>
                <a:lnTo>
                  <a:pt x="6312598" y="0"/>
                </a:lnTo>
                <a:lnTo>
                  <a:pt x="63125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6" r="0" b="-36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4436746"/>
            <a:ext cx="11818620" cy="1506854"/>
            <a:chOff x="0" y="0"/>
            <a:chExt cx="15758160" cy="200913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758161" cy="2009140"/>
            </a:xfrm>
            <a:custGeom>
              <a:avLst/>
              <a:gdLst/>
              <a:ahLst/>
              <a:cxnLst/>
              <a:rect r="r" b="b" t="t" l="l"/>
              <a:pathLst>
                <a:path h="2009140" w="15758161">
                  <a:moveTo>
                    <a:pt x="0" y="0"/>
                  </a:moveTo>
                  <a:lnTo>
                    <a:pt x="15758161" y="0"/>
                  </a:lnTo>
                  <a:lnTo>
                    <a:pt x="15758161" y="2009140"/>
                  </a:lnTo>
                  <a:lnTo>
                    <a:pt x="0" y="2009140"/>
                  </a:lnTo>
                  <a:close/>
                </a:path>
              </a:pathLst>
            </a:custGeom>
            <a:solidFill>
              <a:srgbClr val="01608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2673302" y="1028700"/>
            <a:ext cx="6592341" cy="2410843"/>
            <a:chOff x="0" y="0"/>
            <a:chExt cx="8789788" cy="3214457"/>
          </a:xfrm>
        </p:grpSpPr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0">
              <a:off x="0" y="100974"/>
              <a:ext cx="2695374" cy="3113483"/>
              <a:chOff x="0" y="0"/>
              <a:chExt cx="1139838" cy="1316647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39825" cy="1316736"/>
              </a:xfrm>
              <a:custGeom>
                <a:avLst/>
                <a:gdLst/>
                <a:ahLst/>
                <a:cxnLst/>
                <a:rect r="r" b="b" t="t" l="l"/>
                <a:pathLst>
                  <a:path h="1316736" w="1139825">
                    <a:moveTo>
                      <a:pt x="658368" y="1054481"/>
                    </a:moveTo>
                    <a:cubicBezTo>
                      <a:pt x="439928" y="1054481"/>
                      <a:pt x="262255" y="876808"/>
                      <a:pt x="262255" y="658241"/>
                    </a:cubicBezTo>
                    <a:cubicBezTo>
                      <a:pt x="262255" y="439674"/>
                      <a:pt x="439928" y="262128"/>
                      <a:pt x="658368" y="262128"/>
                    </a:cubicBezTo>
                    <a:cubicBezTo>
                      <a:pt x="765048" y="262128"/>
                      <a:pt x="861949" y="304673"/>
                      <a:pt x="933196" y="373380"/>
                    </a:cubicBezTo>
                    <a:lnTo>
                      <a:pt x="1139825" y="339979"/>
                    </a:lnTo>
                    <a:cubicBezTo>
                      <a:pt x="1118616" y="308102"/>
                      <a:pt x="1094105" y="278003"/>
                      <a:pt x="1066419" y="250190"/>
                    </a:cubicBezTo>
                    <a:cubicBezTo>
                      <a:pt x="983361" y="167259"/>
                      <a:pt x="879475" y="112776"/>
                      <a:pt x="766699" y="91440"/>
                    </a:cubicBezTo>
                    <a:lnTo>
                      <a:pt x="766699" y="0"/>
                    </a:lnTo>
                    <a:lnTo>
                      <a:pt x="550037" y="0"/>
                    </a:lnTo>
                    <a:lnTo>
                      <a:pt x="550037" y="91440"/>
                    </a:lnTo>
                    <a:cubicBezTo>
                      <a:pt x="472567" y="106045"/>
                      <a:pt x="399288" y="136398"/>
                      <a:pt x="334137" y="180848"/>
                    </a:cubicBezTo>
                    <a:lnTo>
                      <a:pt x="269367" y="116205"/>
                    </a:lnTo>
                    <a:lnTo>
                      <a:pt x="116205" y="269367"/>
                    </a:lnTo>
                    <a:lnTo>
                      <a:pt x="180848" y="334010"/>
                    </a:lnTo>
                    <a:cubicBezTo>
                      <a:pt x="136398" y="399161"/>
                      <a:pt x="106045" y="472440"/>
                      <a:pt x="91313" y="550037"/>
                    </a:cubicBezTo>
                    <a:lnTo>
                      <a:pt x="0" y="550037"/>
                    </a:lnTo>
                    <a:lnTo>
                      <a:pt x="0" y="766572"/>
                    </a:lnTo>
                    <a:lnTo>
                      <a:pt x="91440" y="766572"/>
                    </a:lnTo>
                    <a:cubicBezTo>
                      <a:pt x="106045" y="844169"/>
                      <a:pt x="136398" y="917321"/>
                      <a:pt x="180975" y="982599"/>
                    </a:cubicBezTo>
                    <a:lnTo>
                      <a:pt x="116205" y="1047242"/>
                    </a:lnTo>
                    <a:lnTo>
                      <a:pt x="269367" y="1200404"/>
                    </a:lnTo>
                    <a:lnTo>
                      <a:pt x="334137" y="1135761"/>
                    </a:lnTo>
                    <a:cubicBezTo>
                      <a:pt x="399288" y="1180211"/>
                      <a:pt x="472567" y="1210564"/>
                      <a:pt x="550037" y="1225296"/>
                    </a:cubicBezTo>
                    <a:lnTo>
                      <a:pt x="550037" y="1316736"/>
                    </a:lnTo>
                    <a:lnTo>
                      <a:pt x="766699" y="1316736"/>
                    </a:lnTo>
                    <a:lnTo>
                      <a:pt x="766699" y="1225296"/>
                    </a:lnTo>
                    <a:cubicBezTo>
                      <a:pt x="879602" y="1203960"/>
                      <a:pt x="983488" y="1149477"/>
                      <a:pt x="1066419" y="1066419"/>
                    </a:cubicBezTo>
                    <a:cubicBezTo>
                      <a:pt x="1094105" y="1038733"/>
                      <a:pt x="1118616" y="1008634"/>
                      <a:pt x="1139825" y="976630"/>
                    </a:cubicBezTo>
                    <a:lnTo>
                      <a:pt x="933196" y="943229"/>
                    </a:lnTo>
                    <a:cubicBezTo>
                      <a:pt x="861949" y="1012063"/>
                      <a:pt x="765048" y="1054481"/>
                      <a:pt x="658368" y="1054481"/>
                    </a:cubicBezTo>
                  </a:path>
                </a:pathLst>
              </a:custGeom>
              <a:solidFill>
                <a:srgbClr val="016080"/>
              </a:solidFill>
            </p:spPr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3155220" y="0"/>
              <a:ext cx="5634568" cy="3109361"/>
            </a:xfrm>
            <a:custGeom>
              <a:avLst/>
              <a:gdLst/>
              <a:ahLst/>
              <a:cxnLst/>
              <a:rect r="r" b="b" t="t" l="l"/>
              <a:pathLst>
                <a:path h="3109361" w="5634568">
                  <a:moveTo>
                    <a:pt x="0" y="0"/>
                  </a:moveTo>
                  <a:lnTo>
                    <a:pt x="5634568" y="0"/>
                  </a:lnTo>
                  <a:lnTo>
                    <a:pt x="5634568" y="3109361"/>
                  </a:lnTo>
                  <a:lnTo>
                    <a:pt x="0" y="310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275549" y="9627655"/>
            <a:ext cx="1387846" cy="276134"/>
            <a:chOff x="0" y="0"/>
            <a:chExt cx="1850462" cy="3681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731761" y="0"/>
              <a:ext cx="368178" cy="368178"/>
            </a:xfrm>
            <a:custGeom>
              <a:avLst/>
              <a:gdLst/>
              <a:ahLst/>
              <a:cxnLst/>
              <a:rect r="r" b="b" t="t" l="l"/>
              <a:pathLst>
                <a:path h="368178" w="368178">
                  <a:moveTo>
                    <a:pt x="0" y="0"/>
                  </a:moveTo>
                  <a:lnTo>
                    <a:pt x="368179" y="0"/>
                  </a:lnTo>
                  <a:lnTo>
                    <a:pt x="368179" y="368178"/>
                  </a:lnTo>
                  <a:lnTo>
                    <a:pt x="0" y="368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55478" cy="355478"/>
            </a:xfrm>
            <a:custGeom>
              <a:avLst/>
              <a:gdLst/>
              <a:ahLst/>
              <a:cxnLst/>
              <a:rect r="r" b="b" t="t" l="l"/>
              <a:pathLst>
                <a:path h="355478" w="355478">
                  <a:moveTo>
                    <a:pt x="0" y="0"/>
                  </a:moveTo>
                  <a:lnTo>
                    <a:pt x="355478" y="0"/>
                  </a:lnTo>
                  <a:lnTo>
                    <a:pt x="355478" y="355478"/>
                  </a:lnTo>
                  <a:lnTo>
                    <a:pt x="0" y="355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480940" y="0"/>
              <a:ext cx="369522" cy="368178"/>
            </a:xfrm>
            <a:custGeom>
              <a:avLst/>
              <a:gdLst/>
              <a:ahLst/>
              <a:cxnLst/>
              <a:rect r="r" b="b" t="t" l="l"/>
              <a:pathLst>
                <a:path h="368178" w="369522">
                  <a:moveTo>
                    <a:pt x="0" y="0"/>
                  </a:moveTo>
                  <a:lnTo>
                    <a:pt x="369522" y="0"/>
                  </a:lnTo>
                  <a:lnTo>
                    <a:pt x="369522" y="368178"/>
                  </a:lnTo>
                  <a:lnTo>
                    <a:pt x="0" y="368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8909176" y="7398805"/>
            <a:ext cx="2055142" cy="616958"/>
            <a:chOff x="0" y="0"/>
            <a:chExt cx="2740189" cy="82261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582618"/>
              <a:ext cx="1285837" cy="239992"/>
            </a:xfrm>
            <a:custGeom>
              <a:avLst/>
              <a:gdLst/>
              <a:ahLst/>
              <a:cxnLst/>
              <a:rect r="r" b="b" t="t" l="l"/>
              <a:pathLst>
                <a:path h="239992" w="1285837">
                  <a:moveTo>
                    <a:pt x="0" y="0"/>
                  </a:moveTo>
                  <a:lnTo>
                    <a:pt x="1285837" y="0"/>
                  </a:lnTo>
                  <a:lnTo>
                    <a:pt x="1285837" y="239992"/>
                  </a:lnTo>
                  <a:lnTo>
                    <a:pt x="0" y="239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-2629" t="-14267" r="-2582" b="-52476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740189" cy="266203"/>
            </a:xfrm>
            <a:custGeom>
              <a:avLst/>
              <a:gdLst/>
              <a:ahLst/>
              <a:cxnLst/>
              <a:rect r="r" b="b" t="t" l="l"/>
              <a:pathLst>
                <a:path h="266203" w="2740189">
                  <a:moveTo>
                    <a:pt x="0" y="0"/>
                  </a:moveTo>
                  <a:lnTo>
                    <a:pt x="2740189" y="0"/>
                  </a:lnTo>
                  <a:lnTo>
                    <a:pt x="2740189" y="266203"/>
                  </a:lnTo>
                  <a:lnTo>
                    <a:pt x="0" y="266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12128" t="-160880" r="-11973" b="-165179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974626" y="7360324"/>
            <a:ext cx="4246245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37">
                <a:solidFill>
                  <a:srgbClr val="016080"/>
                </a:solidFill>
                <a:latin typeface="Arial Bold"/>
              </a:rPr>
              <a:t>CONFIMI INDUSTRIA MONZA BRIANZA</a:t>
            </a:r>
          </a:p>
          <a:p>
            <a:pPr algn="l">
              <a:lnSpc>
                <a:spcPts val="1913"/>
              </a:lnSpc>
            </a:pPr>
            <a:r>
              <a:rPr lang="en-US" sz="1500" spc="37">
                <a:solidFill>
                  <a:srgbClr val="414042"/>
                </a:solidFill>
                <a:latin typeface="Arial"/>
              </a:rPr>
              <a:t>Via Locarno, 1 - 20900 Monza</a:t>
            </a:r>
          </a:p>
          <a:p>
            <a:pPr algn="l">
              <a:lnSpc>
                <a:spcPts val="1913"/>
              </a:lnSpc>
            </a:pPr>
            <a:r>
              <a:rPr lang="en-US" sz="1500" spc="37">
                <a:solidFill>
                  <a:srgbClr val="016080"/>
                </a:solidFill>
                <a:latin typeface="Arial"/>
              </a:rPr>
              <a:t>T</a:t>
            </a:r>
            <a:r>
              <a:rPr lang="en-US" sz="1500" spc="37">
                <a:solidFill>
                  <a:srgbClr val="00AA4F"/>
                </a:solidFill>
                <a:latin typeface="Arial"/>
              </a:rPr>
              <a:t> </a:t>
            </a:r>
            <a:r>
              <a:rPr lang="en-US" sz="1500" spc="37">
                <a:solidFill>
                  <a:srgbClr val="414042"/>
                </a:solidFill>
                <a:latin typeface="Arial"/>
              </a:rPr>
              <a:t>+39 039 9650018</a:t>
            </a:r>
          </a:p>
          <a:p>
            <a:pPr algn="l">
              <a:lnSpc>
                <a:spcPts val="1800"/>
              </a:lnSpc>
            </a:pPr>
            <a:r>
              <a:rPr lang="en-US" sz="1500" spc="-7" u="sng">
                <a:solidFill>
                  <a:srgbClr val="414042"/>
                </a:solidFill>
                <a:latin typeface="Arial"/>
                <a:hlinkClick r:id="rId14" tooltip="mailto:info@confimimb.it"/>
              </a:rPr>
              <a:t>info@confimimb.it</a:t>
            </a:r>
          </a:p>
          <a:p>
            <a:pPr algn="l">
              <a:lnSpc>
                <a:spcPts val="1800"/>
              </a:lnSpc>
            </a:pPr>
            <a:r>
              <a:rPr lang="en-US" sz="1500" spc="-7">
                <a:solidFill>
                  <a:srgbClr val="016080"/>
                </a:solidFill>
                <a:latin typeface="Arial"/>
              </a:rPr>
              <a:t>PEC </a:t>
            </a:r>
            <a:r>
              <a:rPr lang="en-US" sz="1500" spc="-7" u="sng">
                <a:solidFill>
                  <a:srgbClr val="414042"/>
                </a:solidFill>
                <a:latin typeface="Arial"/>
                <a:hlinkClick r:id="rId15" tooltip="mailto:confimibergamopec@pec.confimibergamo.it"/>
              </a:rPr>
              <a:t>confimibergamopec@pec.confimibergamo.it</a:t>
            </a:r>
          </a:p>
          <a:p>
            <a:pPr algn="l">
              <a:lnSpc>
                <a:spcPts val="1800"/>
              </a:lnSpc>
            </a:pPr>
            <a:r>
              <a:rPr lang="en-US" sz="1500" spc="37">
                <a:solidFill>
                  <a:srgbClr val="414042"/>
                </a:solidFill>
                <a:latin typeface="Arial Bold"/>
              </a:rPr>
              <a:t>confimimb.it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734648" y="7360705"/>
            <a:ext cx="2232660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37">
                <a:solidFill>
                  <a:srgbClr val="016080"/>
                </a:solidFill>
                <a:latin typeface="Arial Bold"/>
              </a:rPr>
              <a:t>ORARIO DI APERTURA</a:t>
            </a:r>
          </a:p>
          <a:p>
            <a:pPr algn="l">
              <a:lnSpc>
                <a:spcPts val="1913"/>
              </a:lnSpc>
            </a:pPr>
            <a:r>
              <a:rPr lang="en-US" sz="1500" spc="37">
                <a:solidFill>
                  <a:srgbClr val="414042"/>
                </a:solidFill>
                <a:latin typeface="Arial"/>
              </a:rPr>
              <a:t>da Lunedì a Venerdì  dalle 9.00 alle 12.30</a:t>
            </a:r>
          </a:p>
          <a:p>
            <a:pPr algn="l">
              <a:lnSpc>
                <a:spcPts val="1800"/>
              </a:lnSpc>
            </a:pPr>
            <a:r>
              <a:rPr lang="en-US" sz="1500" spc="37">
                <a:solidFill>
                  <a:srgbClr val="414042"/>
                </a:solidFill>
                <a:latin typeface="Arial"/>
              </a:rPr>
              <a:t>dalle 13.30 alle 17.30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634335" y="4751756"/>
            <a:ext cx="2670274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spc="-60">
                <a:solidFill>
                  <a:srgbClr val="FFFFFF"/>
                </a:solidFill>
                <a:latin typeface="Arial"/>
              </a:rPr>
              <a:t>LO STAFF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826239" cy="1296352"/>
            <a:chOff x="0" y="0"/>
            <a:chExt cx="15768318" cy="17284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768065" cy="1727962"/>
            </a:xfrm>
            <a:custGeom>
              <a:avLst/>
              <a:gdLst/>
              <a:ahLst/>
              <a:cxnLst/>
              <a:rect r="r" b="b" t="t" l="l"/>
              <a:pathLst>
                <a:path h="1727962" w="15768065">
                  <a:moveTo>
                    <a:pt x="15768065" y="0"/>
                  </a:moveTo>
                  <a:lnTo>
                    <a:pt x="0" y="0"/>
                  </a:lnTo>
                  <a:lnTo>
                    <a:pt x="0" y="1727962"/>
                  </a:lnTo>
                  <a:lnTo>
                    <a:pt x="15768065" y="1727962"/>
                  </a:lnTo>
                  <a:lnTo>
                    <a:pt x="15768065" y="0"/>
                  </a:lnTo>
                  <a:close/>
                </a:path>
              </a:pathLst>
            </a:custGeom>
            <a:solidFill>
              <a:srgbClr val="F2F4F0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628950" y="2033616"/>
            <a:ext cx="971550" cy="252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016080"/>
                </a:solidFill>
                <a:latin typeface="Arial Bold"/>
              </a:rPr>
              <a:t>DIREZIONE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28950" y="2946400"/>
            <a:ext cx="2741928" cy="252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016080"/>
                </a:solidFill>
                <a:latin typeface="Arial Bold"/>
              </a:rPr>
              <a:t>RESPONSABILE TERRITORIALE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38475" y="4096627"/>
            <a:ext cx="1657350" cy="252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016080"/>
                </a:solidFill>
                <a:latin typeface="Arial Bold"/>
              </a:rPr>
              <a:t>AMMINISTRAZIONE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28950" y="5564488"/>
            <a:ext cx="1902142" cy="1498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Stefano Bosio</a:t>
            </a:r>
          </a:p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Davide Lucini Paioni</a:t>
            </a:r>
          </a:p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Denise Falvo</a:t>
            </a:r>
          </a:p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Paola Castelli</a:t>
            </a:r>
          </a:p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Francesco Rizzo</a:t>
            </a:r>
          </a:p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Lara Bonzanni</a:t>
            </a:r>
          </a:p>
          <a:p>
            <a:pPr algn="l">
              <a:lnSpc>
                <a:spcPts val="162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28950" y="8296593"/>
            <a:ext cx="4757774" cy="25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016080"/>
                </a:solidFill>
                <a:latin typeface="Arial Bold"/>
              </a:rPr>
              <a:t>FORMAZIONE, AMBIENTE, SICUREZZA E QUALITÀ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1975402" y="0"/>
            <a:ext cx="6312599" cy="10287000"/>
          </a:xfrm>
          <a:custGeom>
            <a:avLst/>
            <a:gdLst/>
            <a:ahLst/>
            <a:cxnLst/>
            <a:rect r="r" b="b" t="t" l="l"/>
            <a:pathLst>
              <a:path h="10287000" w="6312599">
                <a:moveTo>
                  <a:pt x="0" y="0"/>
                </a:moveTo>
                <a:lnTo>
                  <a:pt x="6312598" y="0"/>
                </a:lnTo>
                <a:lnTo>
                  <a:pt x="63125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6" r="0" b="-36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294270" y="4811918"/>
            <a:ext cx="4633949" cy="25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016080"/>
                </a:solidFill>
                <a:latin typeface="Arial Bold"/>
              </a:rPr>
              <a:t>CONSORZIO CONSIM – ENERGIA E GAS – I&amp;T HUB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287223" y="5765890"/>
            <a:ext cx="4572000" cy="25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016080"/>
                </a:solidFill>
                <a:latin typeface="Arial Bold"/>
              </a:rPr>
              <a:t>COMUNICAZIONE, MARKETING E DIGITALE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294270" y="3873542"/>
            <a:ext cx="4633949" cy="252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016080"/>
                </a:solidFill>
                <a:latin typeface="Arial Bold"/>
              </a:rPr>
              <a:t>INTERNAZIONALIZZAZIONE E BANDI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38475" y="5239627"/>
            <a:ext cx="4057350" cy="25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016080"/>
                </a:solidFill>
                <a:latin typeface="Arial Bold"/>
              </a:rPr>
              <a:t>AREA SINDACALE E PREVIDENZIALE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38475" y="7019397"/>
            <a:ext cx="4057350" cy="25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016080"/>
                </a:solidFill>
                <a:latin typeface="Arial Bold"/>
              </a:rPr>
              <a:t>AREA RELAZIONI ESTERNE</a:t>
            </a:r>
          </a:p>
        </p:txBody>
      </p:sp>
      <p:sp>
        <p:nvSpPr>
          <p:cNvPr name="AutoShape 15" id="15"/>
          <p:cNvSpPr/>
          <p:nvPr/>
        </p:nvSpPr>
        <p:spPr>
          <a:xfrm>
            <a:off x="644190" y="2285643"/>
            <a:ext cx="5049223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644190" y="3194974"/>
            <a:ext cx="5049223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644190" y="4344249"/>
            <a:ext cx="5049223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>
            <a:off x="644190" y="5496774"/>
            <a:ext cx="5049224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>
            <a:off x="644190" y="7267018"/>
            <a:ext cx="5049223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>
            <a:off x="644190" y="8544214"/>
            <a:ext cx="5049223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>
            <a:off x="6303804" y="2294215"/>
            <a:ext cx="5049224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>
            <a:off x="6303804" y="3203547"/>
            <a:ext cx="5049223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>
            <a:off x="6303804" y="4121164"/>
            <a:ext cx="5049223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6303804" y="5059540"/>
            <a:ext cx="5049223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6303804" y="6016355"/>
            <a:ext cx="5049223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6" id="26"/>
          <p:cNvSpPr/>
          <p:nvPr/>
        </p:nvSpPr>
        <p:spPr>
          <a:xfrm>
            <a:off x="6305694" y="8553739"/>
            <a:ext cx="5049223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7" id="27"/>
          <p:cNvSpPr txBox="true"/>
          <p:nvPr/>
        </p:nvSpPr>
        <p:spPr>
          <a:xfrm rot="0">
            <a:off x="628947" y="328849"/>
            <a:ext cx="2342852" cy="534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16080"/>
                </a:solidFill>
                <a:latin typeface="Arial Bold"/>
              </a:rPr>
              <a:t>LO STAFF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28950" y="2360101"/>
            <a:ext cx="1390650" cy="26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Edoardo Ranzini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811165" y="2360101"/>
            <a:ext cx="2878438" cy="252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3" tooltip="mailto:e.ranzini@confimibergamo.it"/>
              </a:rPr>
              <a:t>direzione@confimimb.it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28950" y="3289300"/>
            <a:ext cx="1542750" cy="252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Debora Vaccaro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820694" y="3289300"/>
            <a:ext cx="2859378" cy="479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u="sng">
                <a:solidFill>
                  <a:srgbClr val="3B3B3A"/>
                </a:solidFill>
                <a:latin typeface="Arial"/>
                <a:hlinkClick r:id="rId4" tooltip="mailto:a.somma@confimibergamo.it"/>
              </a:rPr>
              <a:t>d.vaccaro@confimimb.it</a:t>
            </a:r>
          </a:p>
          <a:p>
            <a:pPr algn="l">
              <a:lnSpc>
                <a:spcPts val="1620"/>
              </a:lnSpc>
            </a:pPr>
          </a:p>
        </p:txBody>
      </p:sp>
      <p:sp>
        <p:nvSpPr>
          <p:cNvPr name="TextBox 32" id="32"/>
          <p:cNvSpPr txBox="true"/>
          <p:nvPr/>
        </p:nvSpPr>
        <p:spPr>
          <a:xfrm rot="0">
            <a:off x="628950" y="4436705"/>
            <a:ext cx="1410653" cy="687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Federica De Lillo  Laura Di Pietro</a:t>
            </a:r>
          </a:p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Mara Algeri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811165" y="4436705"/>
            <a:ext cx="2812732" cy="252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5" tooltip="mailto:amministrazione@confimibergamo.it"/>
              </a:rPr>
              <a:t>amministrazione@confimimb.it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28950" y="7330263"/>
            <a:ext cx="2741928" cy="460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22">
                <a:solidFill>
                  <a:srgbClr val="414042"/>
                </a:solidFill>
                <a:latin typeface="Arial Bold"/>
              </a:rPr>
              <a:t>Debora Vaccaro</a:t>
            </a:r>
          </a:p>
          <a:p>
            <a:pPr algn="l">
              <a:lnSpc>
                <a:spcPts val="1620"/>
              </a:lnSpc>
            </a:pPr>
            <a:r>
              <a:rPr lang="en-US" sz="1350" spc="-22">
                <a:solidFill>
                  <a:srgbClr val="414042"/>
                </a:solidFill>
                <a:latin typeface="Arial Bold"/>
              </a:rPr>
              <a:t>Alessandro Scolieri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28950" y="8611267"/>
            <a:ext cx="1771350" cy="875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Nicole Pavesi</a:t>
            </a:r>
          </a:p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Daniela Pescarolo</a:t>
            </a:r>
          </a:p>
          <a:p>
            <a:pPr algn="l">
              <a:lnSpc>
                <a:spcPts val="1620"/>
              </a:lnSpc>
            </a:pPr>
            <a:r>
              <a:rPr lang="en-US" sz="1350" spc="-15">
                <a:solidFill>
                  <a:srgbClr val="414042"/>
                </a:solidFill>
                <a:latin typeface="Arial Bold"/>
              </a:rPr>
              <a:t>Sara Veneziani</a:t>
            </a:r>
          </a:p>
          <a:p>
            <a:pPr algn="l">
              <a:lnSpc>
                <a:spcPts val="1620"/>
              </a:lnSpc>
            </a:pPr>
            <a:r>
              <a:rPr lang="en-US" sz="1350" spc="-15">
                <a:solidFill>
                  <a:srgbClr val="414042"/>
                </a:solidFill>
                <a:latin typeface="Arial Bold"/>
              </a:rPr>
              <a:t>Eleonora Facchinetti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811165" y="8611267"/>
            <a:ext cx="2575559" cy="660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u="sng">
                <a:solidFill>
                  <a:srgbClr val="3B3B3A"/>
                </a:solidFill>
                <a:latin typeface="Arial"/>
                <a:hlinkClick r:id="rId6" tooltip="mailto:formazione@confimibergamo.it"/>
              </a:rPr>
              <a:t>formazione@confimimb.it</a:t>
            </a:r>
          </a:p>
          <a:p>
            <a:pPr algn="l">
              <a:lnSpc>
                <a:spcPts val="1620"/>
              </a:lnSpc>
            </a:pPr>
          </a:p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7" tooltip="mailto:asq@confimibergamo.it"/>
              </a:rPr>
              <a:t>asq@confimimb.it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6293550" y="2033616"/>
            <a:ext cx="1768792" cy="252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016080"/>
                </a:solidFill>
                <a:latin typeface="Arial Bold"/>
              </a:rPr>
              <a:t>CREDITO E FINANZA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293550" y="2355127"/>
            <a:ext cx="1410653" cy="26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Federica De Lillo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475765" y="2355127"/>
            <a:ext cx="2118360" cy="252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u="sng">
                <a:solidFill>
                  <a:srgbClr val="3B3B3A"/>
                </a:solidFill>
                <a:latin typeface="Arial"/>
                <a:hlinkClick r:id="rId8" tooltip="mailto:finanza@confimibergamo.it"/>
              </a:rPr>
              <a:t>finanza@confimimb.it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293550" y="2946400"/>
            <a:ext cx="3879150" cy="252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016080"/>
                </a:solidFill>
                <a:latin typeface="Arial Bold"/>
              </a:rPr>
              <a:t>CONVENZIONI, EVENTI E GRUPPI DI LAVORO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303796" y="3288578"/>
            <a:ext cx="1134428" cy="26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Anna Somma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8475765" y="3288578"/>
            <a:ext cx="1841183" cy="252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9" tooltip="mailto:info@confimibergamo.it"/>
              </a:rPr>
              <a:t>info@confimimb.it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294272" y="4204016"/>
            <a:ext cx="1768793" cy="252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414042"/>
                </a:solidFill>
                <a:latin typeface="Arial Bold"/>
              </a:rPr>
              <a:t>Cristian Lo Re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294272" y="5135397"/>
            <a:ext cx="1353503" cy="26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Jacopo Fontana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8476486" y="5135397"/>
            <a:ext cx="2108835" cy="26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u="sng">
                <a:solidFill>
                  <a:srgbClr val="3B3B3A"/>
                </a:solidFill>
                <a:latin typeface="Arial"/>
                <a:hlinkClick r:id="rId10" tooltip="mailto:consim@confimibergamo.it"/>
              </a:rPr>
              <a:t>consim@confimibergamo.it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6294272" y="7253577"/>
            <a:ext cx="5060653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016080"/>
                </a:solidFill>
                <a:latin typeface="Arial Bold"/>
              </a:rPr>
              <a:t>LEGALE</a:t>
            </a:r>
          </a:p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016080"/>
                </a:solidFill>
                <a:latin typeface="Arial Bold"/>
              </a:rPr>
              <a:t>FISCALE</a:t>
            </a:r>
          </a:p>
          <a:p>
            <a:pPr algn="just">
              <a:lnSpc>
                <a:spcPts val="1620"/>
              </a:lnSpc>
            </a:pPr>
            <a:r>
              <a:rPr lang="en-US" sz="1350">
                <a:solidFill>
                  <a:srgbClr val="016080"/>
                </a:solidFill>
                <a:latin typeface="Arial Bold"/>
              </a:rPr>
              <a:t>CYBER ENTERPRISE RISK MANAGEMENT</a:t>
            </a:r>
          </a:p>
          <a:p>
            <a:pPr algn="just">
              <a:lnSpc>
                <a:spcPts val="1620"/>
              </a:lnSpc>
            </a:pPr>
            <a:r>
              <a:rPr lang="en-US" sz="1350" spc="-22">
                <a:solidFill>
                  <a:srgbClr val="016080"/>
                </a:solidFill>
                <a:latin typeface="Arial Bold"/>
              </a:rPr>
              <a:t>PRIVACY</a:t>
            </a:r>
          </a:p>
          <a:p>
            <a:pPr algn="just">
              <a:lnSpc>
                <a:spcPts val="1620"/>
              </a:lnSpc>
            </a:pPr>
            <a:r>
              <a:rPr lang="en-US" sz="1350" spc="-7">
                <a:solidFill>
                  <a:srgbClr val="016080"/>
                </a:solidFill>
                <a:latin typeface="Arial Bold"/>
              </a:rPr>
              <a:t>EDILIZIA e URBANISTICA </a:t>
            </a:r>
          </a:p>
          <a:p>
            <a:pPr algn="just">
              <a:lnSpc>
                <a:spcPts val="1620"/>
              </a:lnSpc>
            </a:pPr>
            <a:r>
              <a:rPr lang="en-US" sz="1350" spc="-22">
                <a:solidFill>
                  <a:srgbClr val="016080"/>
                </a:solidFill>
                <a:latin typeface="Arial Bold"/>
              </a:rPr>
              <a:t>ASSICURATIVA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6294272" y="8661372"/>
            <a:ext cx="1391603" cy="26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414042"/>
                </a:solidFill>
                <a:latin typeface="Arial"/>
              </a:rPr>
              <a:t>Su appuntamento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6289530" y="6124924"/>
            <a:ext cx="1902143" cy="667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22">
                <a:solidFill>
                  <a:srgbClr val="414042"/>
                </a:solidFill>
                <a:latin typeface="Arial Bold"/>
              </a:rPr>
              <a:t>Debora Vaccaro</a:t>
            </a:r>
          </a:p>
          <a:p>
            <a:pPr algn="l">
              <a:lnSpc>
                <a:spcPts val="1620"/>
              </a:lnSpc>
            </a:pPr>
            <a:r>
              <a:rPr lang="en-US" sz="1350" spc="-22">
                <a:solidFill>
                  <a:srgbClr val="414042"/>
                </a:solidFill>
                <a:latin typeface="Arial Bold"/>
              </a:rPr>
              <a:t>Alessandro Scolieri</a:t>
            </a:r>
          </a:p>
          <a:p>
            <a:pPr algn="l">
              <a:lnSpc>
                <a:spcPts val="1620"/>
              </a:lnSpc>
            </a:pPr>
            <a:r>
              <a:rPr lang="en-US" sz="1350" spc="-22">
                <a:solidFill>
                  <a:srgbClr val="414042"/>
                </a:solidFill>
                <a:latin typeface="Arial Bold"/>
              </a:rPr>
              <a:t>Anna Somma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8533496" y="6104990"/>
            <a:ext cx="2108835" cy="933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11" tooltip="mailto:d.vaccaro@confimimb.it"/>
              </a:rPr>
              <a:t>d.vaccaro@confimimb.it</a:t>
            </a:r>
          </a:p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12" tooltip="mailto:a.scolieri@confimimb.it"/>
              </a:rPr>
              <a:t>a.scolieri@confimimb.it</a:t>
            </a:r>
          </a:p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13" tooltip="mailto:a.somma@confimimb.it"/>
              </a:rPr>
              <a:t>a.somma@confimimb.it</a:t>
            </a:r>
          </a:p>
          <a:p>
            <a:pPr algn="l">
              <a:lnSpc>
                <a:spcPts val="1620"/>
              </a:lnSpc>
            </a:pPr>
          </a:p>
        </p:txBody>
      </p:sp>
      <p:sp>
        <p:nvSpPr>
          <p:cNvPr name="TextBox 50" id="50"/>
          <p:cNvSpPr txBox="true"/>
          <p:nvPr/>
        </p:nvSpPr>
        <p:spPr>
          <a:xfrm rot="0">
            <a:off x="2811165" y="5564488"/>
            <a:ext cx="2289810" cy="25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u="sng">
                <a:solidFill>
                  <a:srgbClr val="3B3B3A"/>
                </a:solidFill>
                <a:latin typeface="Arial"/>
                <a:hlinkClick r:id="rId14" tooltip="mailto:sindacale@confimibergamo.it"/>
              </a:rPr>
              <a:t>sindacale@confimimb.it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2811165" y="7330263"/>
            <a:ext cx="2289810" cy="479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15" tooltip="mailto:d.vaccaro@confimimb.it"/>
              </a:rPr>
              <a:t>d.vaccaro@confimimb.it</a:t>
            </a:r>
          </a:p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16" tooltip="mailto:d.vaccaro@confimimb.it"/>
              </a:rPr>
              <a:t>a.scolieri@confimimb.it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8476486" y="4204016"/>
            <a:ext cx="2474970" cy="252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17" tooltip="mailto:c.lore@confimimb.it"/>
              </a:rPr>
              <a:t>c.lore@confimimb.it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DAFomafLu1U</dc:identifier>
  <dcterms:modified xsi:type="dcterms:W3CDTF">2011-08-01T06:04:30Z</dcterms:modified>
  <cp:revision>1</cp:revision>
  <dc:title>STAFF Confimi MB</dc:title>
</cp:coreProperties>
</file>